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0" r:id="rId2"/>
  </p:sldMasterIdLst>
  <p:sldIdLst>
    <p:sldId id="256" r:id="rId3"/>
    <p:sldId id="259" r:id="rId4"/>
    <p:sldId id="260" r:id="rId5"/>
    <p:sldId id="261" r:id="rId6"/>
    <p:sldId id="262" r:id="rId7"/>
    <p:sldId id="263" r:id="rId8"/>
    <p:sldId id="264" r:id="rId9"/>
    <p:sldId id="269" r:id="rId10"/>
    <p:sldId id="268" r:id="rId11"/>
    <p:sldId id="266" r:id="rId12"/>
    <p:sldId id="267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3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84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257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663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586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/>
        </p:nvGrpSpPr>
        <p:grpSpPr>
          <a:xfrm flipV="1">
            <a:off x="-36512" y="332656"/>
            <a:ext cx="8504452" cy="576064"/>
            <a:chOff x="639548" y="6547656"/>
            <a:chExt cx="8504452" cy="31034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20" name="组合 19"/>
            <p:cNvGrpSpPr/>
            <p:nvPr userDrawn="1"/>
          </p:nvGrpSpPr>
          <p:grpSpPr>
            <a:xfrm>
              <a:off x="639548" y="6547656"/>
              <a:ext cx="8504452" cy="310344"/>
              <a:chOff x="480938" y="158018"/>
              <a:chExt cx="6395318" cy="620688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平行四边形 21"/>
              <p:cNvSpPr/>
              <p:nvPr userDrawn="1"/>
            </p:nvSpPr>
            <p:spPr>
              <a:xfrm flipH="1">
                <a:off x="480938" y="158018"/>
                <a:ext cx="6395318" cy="620688"/>
              </a:xfrm>
              <a:prstGeom prst="parallelogram">
                <a:avLst>
                  <a:gd name="adj" fmla="val 44524"/>
                </a:avLst>
              </a:prstGeom>
              <a:solidFill>
                <a:srgbClr val="85D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23" name="矩形 22"/>
              <p:cNvSpPr/>
              <p:nvPr userDrawn="1"/>
            </p:nvSpPr>
            <p:spPr>
              <a:xfrm>
                <a:off x="480938" y="158018"/>
                <a:ext cx="459891" cy="620688"/>
              </a:xfrm>
              <a:prstGeom prst="rect">
                <a:avLst/>
              </a:prstGeom>
              <a:solidFill>
                <a:srgbClr val="85D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3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微软雅黑" pitchFamily="34" charset="-122"/>
                    <a:cs typeface="+mn-cs"/>
                  </a:rPr>
                  <a:t>  </a:t>
                </a:r>
                <a:endPara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itchFamily="34" charset="-122"/>
                  <a:cs typeface="+mn-cs"/>
                </a:endParaRPr>
              </a:p>
            </p:txBody>
          </p:sp>
        </p:grpSp>
        <p:sp>
          <p:nvSpPr>
            <p:cNvPr id="21" name="平行四边形 20"/>
            <p:cNvSpPr/>
            <p:nvPr userDrawn="1"/>
          </p:nvSpPr>
          <p:spPr>
            <a:xfrm flipH="1" flipV="1">
              <a:off x="966579" y="6547656"/>
              <a:ext cx="7884368" cy="310344"/>
            </a:xfrm>
            <a:prstGeom prst="parallelogram">
              <a:avLst>
                <a:gd name="adj" fmla="val 44524"/>
              </a:avLst>
            </a:prstGeom>
            <a:solidFill>
              <a:srgbClr val="85D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062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E99759-3542-4D8F-B96A-15E0D779F1BC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2016/6/26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BDAE4D-2CDB-4BBB-B070-5A5AA158D9F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08742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E868CA-D4DE-4157-A17E-1CE5CD720B2A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2016/6/26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BDAE4D-2CDB-4BBB-B070-5A5AA158D9F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6482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1894D-40A8-4719-8CB0-191FA0E197D1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2016/6/26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BDAE4D-2CDB-4BBB-B070-5A5AA158D9F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28069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2B354E-0ECD-4B76-B9A2-12BDFF0B8A5F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2016/6/26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BDAE4D-2CDB-4BBB-B070-5A5AA158D9F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43430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20C8B9-0288-4EC9-B6F3-3AC9361E4FB7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2016/6/26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BDAE4D-2CDB-4BBB-B070-5A5AA158D9F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95600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0EC21F-7464-4CED-BBBF-36539B859E95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2016/6/26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BDAE4D-2CDB-4BBB-B070-5A5AA158D9F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35118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E5E9D7-B0B4-4760-BE0E-9D2F3A0A392A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2016/6/26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BDAE4D-2CDB-4BBB-B070-5A5AA158D9F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5131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7173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DD8690-CF85-462F-A853-A4E71752F4F2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2016/6/26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BDAE4D-2CDB-4BBB-B070-5A5AA158D9F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52329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ED953D-5718-4696-8482-C0CC40BBE6F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2016/6/26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BDAE4D-2CDB-4BBB-B070-5A5AA158D9F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58428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EC3C45-8257-4CC3-9A64-3ABE2CCF9293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2016/6/26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BDAE4D-2CDB-4BBB-B070-5A5AA158D9F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8678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622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362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571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4119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059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226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8892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302C1-FC1C-45B9-A760-2D229FAA8477}" type="datetimeFigureOut">
              <a:rPr lang="zh-CN" altLang="en-US" smtClean="0"/>
              <a:t>2016/6/26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663BC-65D5-4384-8CEA-3C2ECEA34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909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6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579037-924D-47E1-86C1-B66FDD134FA1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2016/6/26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3329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rankHXW/CUNIX/tree/master/Task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45919" y="2699656"/>
            <a:ext cx="5991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基于智能手机的传感数据采集系统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96344" y="3469097"/>
            <a:ext cx="3413760" cy="728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2016.6.25</a:t>
            </a:r>
          </a:p>
          <a:p>
            <a:pPr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户孝围 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2015310566</a:t>
            </a:r>
          </a:p>
        </p:txBody>
      </p:sp>
    </p:spTree>
    <p:extLst>
      <p:ext uri="{BB962C8B-B14F-4D97-AF65-F5344CB8AC3E}">
        <p14:creationId xmlns:p14="http://schemas.microsoft.com/office/powerpoint/2010/main" val="946327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332656"/>
            <a:ext cx="5256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存在的问题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7687" y="1571625"/>
            <a:ext cx="7202363" cy="312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dirty="0" smtClean="0"/>
              <a:t>服务器利用</a:t>
            </a:r>
            <a:r>
              <a:rPr lang="en-US" altLang="zh-CN" dirty="0" smtClean="0"/>
              <a:t>IO </a:t>
            </a:r>
            <a:r>
              <a:rPr lang="zh-CN" altLang="en-US" dirty="0" smtClean="0"/>
              <a:t>多路复用</a:t>
            </a:r>
            <a:r>
              <a:rPr lang="en-US" altLang="zh-CN" dirty="0" err="1" smtClean="0"/>
              <a:t>epoll</a:t>
            </a:r>
            <a:r>
              <a:rPr lang="en-US" altLang="zh-CN" dirty="0" smtClean="0"/>
              <a:t> </a:t>
            </a:r>
            <a:r>
              <a:rPr lang="zh-CN" altLang="en-US" dirty="0" smtClean="0"/>
              <a:t>监控采集设备，断开设备时错误提示不是</a:t>
            </a:r>
            <a:r>
              <a:rPr lang="en-US" altLang="zh-CN" dirty="0" smtClean="0"/>
              <a:t> EPOLLRDHUP(</a:t>
            </a:r>
            <a:r>
              <a:rPr lang="zh-CN" altLang="en-US" dirty="0" smtClean="0"/>
              <a:t>对端挂断</a:t>
            </a:r>
            <a:r>
              <a:rPr lang="en-US" altLang="zh-CN" dirty="0" smtClean="0"/>
              <a:t>),</a:t>
            </a:r>
            <a:r>
              <a:rPr lang="zh-CN" altLang="en-US" dirty="0" smtClean="0"/>
              <a:t>而是</a:t>
            </a:r>
            <a:r>
              <a:rPr lang="en-US" altLang="zh-CN" dirty="0" smtClean="0"/>
              <a:t>EPOLLIN,</a:t>
            </a:r>
            <a:r>
              <a:rPr lang="zh-CN" altLang="en-US" dirty="0" smtClean="0"/>
              <a:t>同时关闭文件描述符</a:t>
            </a:r>
            <a:r>
              <a:rPr lang="en-US" altLang="zh-CN" dirty="0" err="1" smtClean="0"/>
              <a:t>epoll</a:t>
            </a:r>
            <a:r>
              <a:rPr lang="zh-CN" altLang="en-US" dirty="0" smtClean="0"/>
              <a:t>时提示“</a:t>
            </a:r>
            <a:r>
              <a:rPr lang="en-US" altLang="zh-CN" dirty="0" smtClean="0"/>
              <a:t>Bad file descriptor</a:t>
            </a:r>
            <a:r>
              <a:rPr lang="zh-CN" altLang="en-US" dirty="0" smtClean="0"/>
              <a:t>”，再次连接时上一次的</a:t>
            </a:r>
            <a:r>
              <a:rPr lang="en-US" altLang="zh-CN" dirty="0" err="1" smtClean="0"/>
              <a:t>fd</a:t>
            </a:r>
            <a:r>
              <a:rPr lang="zh-CN" altLang="en-US" dirty="0" smtClean="0"/>
              <a:t>不可用？</a:t>
            </a:r>
            <a:endParaRPr lang="en-US" altLang="zh-CN" dirty="0" smtClean="0"/>
          </a:p>
          <a:p>
            <a:pPr marL="342900" indent="-342900">
              <a:lnSpc>
                <a:spcPct val="130000"/>
              </a:lnSpc>
              <a:spcBef>
                <a:spcPts val="1000"/>
              </a:spcBef>
              <a:buAutoNum type="arabicPeriod" startAt="2"/>
            </a:pPr>
            <a:r>
              <a:rPr lang="zh-CN" altLang="en-US" dirty="0" smtClean="0"/>
              <a:t>服务器主进程监听</a:t>
            </a:r>
            <a:r>
              <a:rPr lang="en-US" altLang="zh-CN" dirty="0" smtClean="0"/>
              <a:t>PC</a:t>
            </a:r>
            <a:r>
              <a:rPr lang="zh-CN" altLang="en-US" dirty="0" smtClean="0"/>
              <a:t>客户端和子进程监听采集设备和</a:t>
            </a:r>
            <a:r>
              <a:rPr lang="en-US" altLang="zh-CN" dirty="0" smtClean="0"/>
              <a:t>socket </a:t>
            </a:r>
            <a:r>
              <a:rPr lang="en-US" altLang="zh-CN" dirty="0" err="1" smtClean="0"/>
              <a:t>fd</a:t>
            </a:r>
            <a:r>
              <a:rPr lang="en-US" altLang="zh-CN" dirty="0" smtClean="0"/>
              <a:t> 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altLang="zh-CN" dirty="0" smtClean="0"/>
              <a:t>      </a:t>
            </a:r>
            <a:r>
              <a:rPr lang="zh-CN" altLang="en-US" dirty="0" smtClean="0"/>
              <a:t>相同？</a:t>
            </a:r>
            <a:endParaRPr lang="en-US" altLang="zh-CN" dirty="0" smtClean="0"/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altLang="zh-CN" dirty="0" smtClean="0"/>
              <a:t>3.   </a:t>
            </a:r>
            <a:r>
              <a:rPr lang="zh-CN" altLang="en-US" dirty="0" smtClean="0"/>
              <a:t>网络连接不稳定，发生</a:t>
            </a:r>
            <a:r>
              <a:rPr lang="en-US" altLang="zh-CN" dirty="0" smtClean="0"/>
              <a:t>”</a:t>
            </a:r>
            <a:r>
              <a:rPr lang="zh-CN" altLang="en-US" dirty="0" smtClean="0"/>
              <a:t>粘包</a:t>
            </a:r>
            <a:r>
              <a:rPr lang="en-US" altLang="zh-CN" dirty="0" smtClean="0"/>
              <a:t>”</a:t>
            </a:r>
            <a:r>
              <a:rPr lang="zh-CN" altLang="en-US" dirty="0" smtClean="0"/>
              <a:t>现象，想要保证实时采集和显示</a:t>
            </a:r>
            <a:endParaRPr lang="en-US" altLang="zh-CN" dirty="0" smtClean="0"/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zh-CN" altLang="en-US" dirty="0" smtClean="0"/>
              <a:t>该如何处理？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28810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41144" y="2794906"/>
            <a:ext cx="59914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Thank </a:t>
            </a:r>
            <a:r>
              <a:rPr lang="en-US" altLang="zh-CN" sz="6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</a:t>
            </a:r>
            <a:endParaRPr kumimoji="0" lang="en-US" altLang="zh-CN" sz="6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874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332656"/>
            <a:ext cx="5256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任务要求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内容占位符 2"/>
          <p:cNvSpPr txBox="1">
            <a:spLocks/>
          </p:cNvSpPr>
          <p:nvPr/>
        </p:nvSpPr>
        <p:spPr bwMode="auto">
          <a:xfrm>
            <a:off x="179512" y="1400175"/>
            <a:ext cx="8712200" cy="22002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00080"/>
              </a:buClr>
              <a:buSzPct val="100000"/>
              <a:buFont typeface="Arial" charset="0"/>
              <a:buChar char="•"/>
              <a:defRPr sz="2800" baseline="0">
                <a:solidFill>
                  <a:srgbClr val="292929"/>
                </a:solidFill>
                <a:latin typeface="Arial" charset="0"/>
                <a:ea typeface="STXihei" pitchFamily="2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00080"/>
              </a:buClr>
              <a:buSzPct val="100000"/>
              <a:buFont typeface="Cantarell" charset="0"/>
              <a:buChar char="▸"/>
              <a:defRPr sz="2400" baseline="0">
                <a:solidFill>
                  <a:srgbClr val="292929"/>
                </a:solidFill>
                <a:latin typeface="Arial" charset="0"/>
                <a:ea typeface="STXihei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00080"/>
              </a:buClr>
              <a:buSzPct val="100000"/>
              <a:buFont typeface="Cantarell" charset="0"/>
              <a:buChar char="•"/>
              <a:defRPr sz="2400" baseline="0">
                <a:solidFill>
                  <a:srgbClr val="292929"/>
                </a:solidFill>
                <a:latin typeface="Arial" charset="0"/>
                <a:ea typeface="STXihei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00080"/>
              </a:buClr>
              <a:buSzPct val="100000"/>
              <a:buFont typeface="Arial" charset="0"/>
              <a:buChar char="–"/>
              <a:defRPr sz="2000" baseline="0">
                <a:solidFill>
                  <a:srgbClr val="292929"/>
                </a:solidFill>
                <a:latin typeface="Arial" charset="0"/>
                <a:ea typeface="STXihei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00080"/>
              </a:buClr>
              <a:buSzPct val="100000"/>
              <a:buFont typeface="Arial" charset="0"/>
              <a:buChar char="»"/>
              <a:defRPr sz="2000" baseline="0">
                <a:solidFill>
                  <a:srgbClr val="292929"/>
                </a:solidFill>
                <a:latin typeface="Arial" charset="0"/>
                <a:ea typeface="STXihei" pitchFamily="2" charset="-122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00080"/>
              </a:buClr>
              <a:buSzPct val="100000"/>
              <a:buFont typeface="Arial" charset="0"/>
              <a:buChar char="»"/>
              <a:defRPr sz="2000">
                <a:solidFill>
                  <a:srgbClr val="292929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00080"/>
              </a:buClr>
              <a:buSzPct val="100000"/>
              <a:buFont typeface="Arial" charset="0"/>
              <a:buChar char="»"/>
              <a:defRPr sz="2000">
                <a:solidFill>
                  <a:srgbClr val="292929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00080"/>
              </a:buClr>
              <a:buSzPct val="100000"/>
              <a:buFont typeface="Arial" charset="0"/>
              <a:buChar char="»"/>
              <a:defRPr sz="2000">
                <a:solidFill>
                  <a:srgbClr val="292929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00080"/>
              </a:buClr>
              <a:buSzPct val="100000"/>
              <a:buFont typeface="Arial" charset="0"/>
              <a:buChar char="»"/>
              <a:defRPr sz="2000">
                <a:solidFill>
                  <a:srgbClr val="292929"/>
                </a:solidFill>
                <a:latin typeface="+mn-lt"/>
                <a:ea typeface="+mn-ea"/>
              </a:defRPr>
            </a:lvl9pPr>
          </a:lstStyle>
          <a:p>
            <a:pPr lvl="0">
              <a:buFont typeface="Arial" panose="020B0604020202020204" pitchFamily="34" charset="0"/>
              <a:buChar char="•"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使用任意设备获得某种传感数据</a:t>
            </a:r>
            <a:r>
              <a:rPr kumimoji="0" lang="zh-CN" alt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kern="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kumimoji="0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buFont typeface="Arial" panose="020B0604020202020204" pitchFamily="34" charset="0"/>
              <a:buChar char="•"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通过网络发送给中心机</a:t>
            </a:r>
            <a:r>
              <a:rPr kumimoji="0" lang="zh-CN" alt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</a:t>
            </a:r>
            <a:r>
              <a:rPr lang="zh-CN" altLang="en-US" sz="2400" kern="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kumimoji="0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rgbClr val="29292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buFont typeface="Arial" panose="020B0604020202020204" pitchFamily="34" charset="0"/>
              <a:buChar char="•"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使用</a:t>
            </a:r>
            <a:r>
              <a:rPr kumimoji="0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或客户端展示数据           </a:t>
            </a:r>
            <a:r>
              <a:rPr lang="zh-CN" altLang="en-US" sz="2400" kern="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kumimoji="0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rgbClr val="292929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0080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数据分析、邮件报警</a:t>
            </a:r>
            <a:r>
              <a:rPr kumimoji="0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</a:t>
            </a:r>
            <a:r>
              <a:rPr kumimoji="0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kumimoji="0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0080"/>
              </a:buClr>
              <a:buSzPct val="100000"/>
              <a:buFont typeface="Cantarell" charset="0"/>
              <a:buChar char="▸"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292929"/>
              </a:solidFill>
              <a:effectLst/>
              <a:uLnTx/>
              <a:uFillTx/>
              <a:latin typeface="Arial" charset="0"/>
              <a:ea typeface="STXihei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604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332656"/>
            <a:ext cx="5256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内容占位符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9056" y="1506384"/>
            <a:ext cx="4954415" cy="4218141"/>
          </a:xfrm>
          <a:prstGeom prst="rect">
            <a:avLst/>
          </a:prstGeom>
          <a:noFill/>
          <a:ln w="9525">
            <a:noFill/>
            <a:miter lim="800000"/>
          </a:ln>
        </p:spPr>
      </p:pic>
    </p:spTree>
    <p:extLst>
      <p:ext uri="{BB962C8B-B14F-4D97-AF65-F5344CB8AC3E}">
        <p14:creationId xmlns:p14="http://schemas.microsoft.com/office/powerpoint/2010/main" val="2276558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332656"/>
            <a:ext cx="5256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采集设备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9512" y="1085163"/>
            <a:ext cx="7439025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采用智能手机作为数据采集设备，采集以下传感器数据：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951036" y="1509895"/>
                <a:ext cx="6086475" cy="47295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CN" altLang="en-US" sz="16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加速度计：</a:t>
                </a:r>
                <a:endParaRPr lang="en-US" altLang="zh-CN" sz="16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just"/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</a:t>
                </a:r>
                <a:r>
                  <a:rPr lang="en-US" altLang="zh-CN" sz="16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accelerometer_x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</a:t>
                </a:r>
                <a:r>
                  <a:rPr lang="zh-CN" altLang="en-US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</a:t>
                </a:r>
                <a14:m>
                  <m:oMath xmlns:m="http://schemas.openxmlformats.org/officeDocument/2006/math"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𝑚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/</m:t>
                    </m:r>
                    <m:sSup>
                      <m:sSup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𝑠</m:t>
                        </m:r>
                      </m:e>
                      <m:sup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2</m:t>
                        </m:r>
                      </m:sup>
                    </m:sSup>
                  </m:oMath>
                </a14:m>
                <a:endParaRPr lang="en-US" altLang="zh-CN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just"/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</a:t>
                </a:r>
                <a:r>
                  <a:rPr lang="en-US" altLang="zh-CN" sz="16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accelerometer_y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   </a:t>
                </a:r>
                <a14:m>
                  <m:oMath xmlns:m="http://schemas.openxmlformats.org/officeDocument/2006/math">
                    <m:r>
                      <a:rPr lang="en-US" altLang="zh-CN" sz="1600" b="0" i="0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 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𝑚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/</m:t>
                    </m:r>
                    <m:sSup>
                      <m:sSup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𝑠</m:t>
                        </m:r>
                      </m:e>
                      <m:sup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2</m:t>
                        </m:r>
                      </m:sup>
                    </m:sSup>
                  </m:oMath>
                </a14:m>
                <a:endPara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just"/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</a:t>
                </a:r>
                <a:r>
                  <a:rPr lang="en-US" altLang="zh-CN" sz="16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accelerometer_z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    </a:t>
                </a:r>
                <a14:m>
                  <m:oMath xmlns:m="http://schemas.openxmlformats.org/officeDocument/2006/math"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𝑚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/</m:t>
                    </m:r>
                    <m:sSup>
                      <m:sSup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𝑠</m:t>
                        </m:r>
                      </m:e>
                      <m:sup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2</m:t>
                        </m:r>
                      </m:sup>
                    </m:sSup>
                  </m:oMath>
                </a14:m>
                <a:endPara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>
                  <a:spcBef>
                    <a:spcPts val="10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6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陀螺仪：</a:t>
                </a:r>
                <a:endParaRPr lang="en-US" altLang="zh-CN" sz="16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</a:t>
                </a:r>
                <a:r>
                  <a:rPr lang="en-US" altLang="zh-CN" sz="16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gyroscope_x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zh-CN" sz="1600" b="0" i="0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            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 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𝑟𝑎𝑑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/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𝑠</m:t>
                    </m:r>
                  </m:oMath>
                </a14:m>
                <a:endParaRPr lang="en-US" altLang="zh-CN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</a:t>
                </a:r>
                <a:r>
                  <a:rPr lang="en-US" altLang="zh-CN" sz="16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gyroscope_y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         </a:t>
                </a:r>
                <a14:m>
                  <m:oMath xmlns:m="http://schemas.openxmlformats.org/officeDocument/2006/math">
                    <m:r>
                      <a:rPr lang="en-US" altLang="zh-CN" sz="1600" b="0" i="0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 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𝑟𝑎𝑑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/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𝑠</m:t>
                    </m:r>
                  </m:oMath>
                </a14:m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</a:t>
                </a:r>
              </a:p>
              <a:p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</a:t>
                </a:r>
                <a:r>
                  <a:rPr lang="en-US" altLang="zh-CN" sz="16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gyroscope_z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          </a:t>
                </a:r>
                <a14:m>
                  <m:oMath xmlns:m="http://schemas.openxmlformats.org/officeDocument/2006/math"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𝑟𝑎𝑑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/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𝑠</m:t>
                    </m:r>
                  </m:oMath>
                </a14:m>
                <a:endPara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>
                  <a:spcBef>
                    <a:spcPts val="10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6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地磁</a:t>
                </a:r>
                <a:r>
                  <a:rPr lang="zh-CN" altLang="en-US" sz="16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计：</a:t>
                </a:r>
                <a:endParaRPr lang="en-US" altLang="zh-CN" sz="16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magnetic_x:              </a:t>
                </a:r>
                <a14:m>
                  <m:oMath xmlns:m="http://schemas.openxmlformats.org/officeDocument/2006/math">
                    <m:r>
                      <a:rPr lang="en-US" altLang="zh-CN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altLang="zh-CN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</a:t>
                </a:r>
                <a:r>
                  <a:rPr lang="en-US" altLang="zh-CN" sz="16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magnetic_y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zh-CN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            </m:t>
                    </m:r>
                    <m:r>
                      <a:rPr lang="en-US" altLang="zh-CN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CN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</a:t>
                </a:r>
                <a:r>
                  <a:rPr lang="en-US" altLang="zh-CN" sz="16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magnetic_z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zh-CN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            </m:t>
                    </m:r>
                    <m:r>
                      <a:rPr lang="en-US" altLang="zh-CN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CN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>
                  <a:spcBef>
                    <a:spcPts val="100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6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16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温度：</a:t>
                </a:r>
                <a:endParaRPr lang="en-US" altLang="zh-CN" sz="16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6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16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temperature:          </a:t>
                </a:r>
                <a14:m>
                  <m:oMath xmlns:m="http://schemas.openxmlformats.org/officeDocument/2006/math">
                    <m:r>
                      <a:rPr lang="en-US" altLang="zh-CN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altLang="zh-CN" sz="16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>
                  <a:spcBef>
                    <a:spcPts val="100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6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16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光照：</a:t>
                </a:r>
                <a:endParaRPr lang="en-US" altLang="zh-CN" sz="16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light</a:t>
                </a:r>
                <a:r>
                  <a:rPr lang="zh-CN" altLang="en-US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：                     </a:t>
                </a:r>
                <a:r>
                  <a:rPr lang="en-US" altLang="zh-CN" sz="16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lumin</a:t>
                </a:r>
                <a:r>
                  <a:rPr lang="zh-CN" altLang="en-US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      </a:t>
                </a:r>
                <a:endPara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1036" y="1509895"/>
                <a:ext cx="6086475" cy="4729500"/>
              </a:xfrm>
              <a:prstGeom prst="rect">
                <a:avLst/>
              </a:prstGeom>
              <a:blipFill>
                <a:blip r:embed="rId4"/>
                <a:stretch>
                  <a:fillRect l="-401" t="-3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6096" y="1634408"/>
            <a:ext cx="2973799" cy="409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2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332656"/>
            <a:ext cx="5256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采集设备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712912" y="1047963"/>
            <a:ext cx="5735513" cy="5286098"/>
            <a:chOff x="179512" y="1085163"/>
            <a:chExt cx="5735513" cy="5286098"/>
          </a:xfrm>
        </p:grpSpPr>
        <p:sp>
          <p:nvSpPr>
            <p:cNvPr id="2" name="文本框 1"/>
            <p:cNvSpPr txBox="1"/>
            <p:nvPr/>
          </p:nvSpPr>
          <p:spPr>
            <a:xfrm>
              <a:off x="179512" y="1085163"/>
              <a:ext cx="2992313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  </a:t>
              </a:r>
              <a:r>
                <a:rPr lang="zh-CN" altLang="en-US" noProof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手机端</a:t>
              </a:r>
              <a:r>
                <a:rPr lang="en-US" altLang="zh-CN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APP</a:t>
              </a:r>
              <a:r>
                <a:rPr lang="zh-CN" altLang="en-US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</a:t>
              </a:r>
              <a:endPara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12291" y="1553295"/>
              <a:ext cx="5302734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环境</a:t>
              </a:r>
              <a:r>
                <a:rPr lang="zh-CN" alt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： </a:t>
              </a:r>
              <a:endPara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</a:t>
              </a: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平台：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Ubuntu14.04 +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      Android studio 2.0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</a:t>
              </a: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语言：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Java(</a:t>
              </a: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底层逻辑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) +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      XML(GUI</a:t>
              </a: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12291" y="2981690"/>
              <a:ext cx="40005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</a:t>
              </a:r>
              <a:r>
                <a:rPr lang="zh-CN" alt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框架：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1" name="组合 40"/>
            <p:cNvGrpSpPr/>
            <p:nvPr/>
          </p:nvGrpSpPr>
          <p:grpSpPr>
            <a:xfrm>
              <a:off x="819147" y="3465057"/>
              <a:ext cx="2643189" cy="2906204"/>
              <a:chOff x="733422" y="3550782"/>
              <a:chExt cx="2643189" cy="2906204"/>
            </a:xfrm>
          </p:grpSpPr>
          <p:sp>
            <p:nvSpPr>
              <p:cNvPr id="9" name="圆角矩形 8"/>
              <p:cNvSpPr/>
              <p:nvPr/>
            </p:nvSpPr>
            <p:spPr>
              <a:xfrm>
                <a:off x="1533525" y="3550782"/>
                <a:ext cx="885825" cy="336320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200" dirty="0" smtClean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初始化</a:t>
                </a:r>
                <a:endParaRPr lang="zh-CN" altLang="en-US" sz="12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圆角矩形 9"/>
              <p:cNvSpPr/>
              <p:nvPr/>
            </p:nvSpPr>
            <p:spPr>
              <a:xfrm>
                <a:off x="771524" y="4238280"/>
                <a:ext cx="962025" cy="466725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100" dirty="0" smtClean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传感器数据事件注册</a:t>
                </a:r>
                <a:endParaRPr lang="zh-CN" altLang="en-US" sz="1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圆角矩形 10"/>
              <p:cNvSpPr/>
              <p:nvPr/>
            </p:nvSpPr>
            <p:spPr>
              <a:xfrm>
                <a:off x="733422" y="5016562"/>
                <a:ext cx="1038226" cy="466725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200" dirty="0" smtClean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传感器数据</a:t>
                </a:r>
                <a:r>
                  <a:rPr lang="zh-CN" altLang="en-US" sz="12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更新</a:t>
                </a:r>
                <a:r>
                  <a:rPr lang="zh-CN" altLang="en-US" sz="1200" dirty="0" smtClean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显示</a:t>
                </a:r>
                <a:endParaRPr lang="zh-CN" altLang="en-US" sz="12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圆角矩形 11"/>
              <p:cNvSpPr/>
              <p:nvPr/>
            </p:nvSpPr>
            <p:spPr>
              <a:xfrm>
                <a:off x="2214562" y="4238279"/>
                <a:ext cx="962025" cy="466725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100" dirty="0" smtClean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连接服务器？</a:t>
                </a:r>
                <a:endParaRPr lang="zh-CN" altLang="en-US" sz="1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圆角矩形 12"/>
              <p:cNvSpPr/>
              <p:nvPr/>
            </p:nvSpPr>
            <p:spPr>
              <a:xfrm>
                <a:off x="2214561" y="5016562"/>
                <a:ext cx="962025" cy="466725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100" dirty="0" smtClean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定时发送</a:t>
                </a:r>
                <a:endParaRPr lang="zh-CN" altLang="en-US" sz="1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17" name="肘形连接符 16"/>
              <p:cNvCxnSpPr>
                <a:stCxn id="9" idx="2"/>
                <a:endCxn id="12" idx="0"/>
              </p:cNvCxnSpPr>
              <p:nvPr/>
            </p:nvCxnSpPr>
            <p:spPr>
              <a:xfrm rot="16200000" flipH="1">
                <a:off x="2160418" y="3703121"/>
                <a:ext cx="351177" cy="719137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肘形连接符 18"/>
              <p:cNvCxnSpPr>
                <a:stCxn id="9" idx="2"/>
                <a:endCxn id="10" idx="0"/>
              </p:cNvCxnSpPr>
              <p:nvPr/>
            </p:nvCxnSpPr>
            <p:spPr>
              <a:xfrm rot="5400000">
                <a:off x="1438899" y="3700741"/>
                <a:ext cx="351178" cy="723901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/>
              <p:cNvCxnSpPr>
                <a:stCxn id="10" idx="2"/>
                <a:endCxn id="11" idx="0"/>
              </p:cNvCxnSpPr>
              <p:nvPr/>
            </p:nvCxnSpPr>
            <p:spPr>
              <a:xfrm flipH="1">
                <a:off x="1252535" y="4705005"/>
                <a:ext cx="2" cy="31155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箭头连接符 22"/>
              <p:cNvCxnSpPr>
                <a:stCxn id="12" idx="2"/>
                <a:endCxn id="13" idx="0"/>
              </p:cNvCxnSpPr>
              <p:nvPr/>
            </p:nvCxnSpPr>
            <p:spPr>
              <a:xfrm flipH="1">
                <a:off x="2695574" y="4705004"/>
                <a:ext cx="1" cy="31155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肘形连接符 25"/>
              <p:cNvCxnSpPr>
                <a:stCxn id="12" idx="3"/>
              </p:cNvCxnSpPr>
              <p:nvPr/>
            </p:nvCxnSpPr>
            <p:spPr>
              <a:xfrm flipH="1" flipV="1">
                <a:off x="2695574" y="4062689"/>
                <a:ext cx="481013" cy="408953"/>
              </a:xfrm>
              <a:prstGeom prst="bentConnector3">
                <a:avLst>
                  <a:gd name="adj1" fmla="val -33664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文本框 26"/>
              <p:cNvSpPr txBox="1"/>
              <p:nvPr/>
            </p:nvSpPr>
            <p:spPr>
              <a:xfrm>
                <a:off x="2647218" y="4647230"/>
                <a:ext cx="2888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y</a:t>
                </a:r>
                <a:endParaRPr lang="zh-CN" altLang="en-US" dirty="0"/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3138488" y="4172825"/>
                <a:ext cx="23812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</a:t>
                </a:r>
                <a:endPara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圆角矩形 30"/>
              <p:cNvSpPr/>
              <p:nvPr/>
            </p:nvSpPr>
            <p:spPr>
              <a:xfrm>
                <a:off x="1495425" y="5599391"/>
                <a:ext cx="962025" cy="335215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100" dirty="0" smtClean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返回键按下</a:t>
                </a:r>
                <a:endParaRPr lang="zh-CN" altLang="en-US" sz="1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圆角矩形 31"/>
              <p:cNvSpPr/>
              <p:nvPr/>
            </p:nvSpPr>
            <p:spPr>
              <a:xfrm>
                <a:off x="1504949" y="6146694"/>
                <a:ext cx="962025" cy="310292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100" dirty="0" smtClean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退出</a:t>
                </a:r>
                <a:endParaRPr lang="zh-CN" altLang="en-US" sz="1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34" name="直接箭头连接符 33"/>
              <p:cNvCxnSpPr>
                <a:stCxn id="31" idx="2"/>
                <a:endCxn id="32" idx="0"/>
              </p:cNvCxnSpPr>
              <p:nvPr/>
            </p:nvCxnSpPr>
            <p:spPr>
              <a:xfrm>
                <a:off x="1976438" y="5934606"/>
                <a:ext cx="9524" cy="21208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7" name="文本框 46"/>
          <p:cNvSpPr txBox="1"/>
          <p:nvPr/>
        </p:nvSpPr>
        <p:spPr>
          <a:xfrm>
            <a:off x="5086350" y="1189963"/>
            <a:ext cx="317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手机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运行截图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43" b="10382"/>
          <a:stretch/>
        </p:blipFill>
        <p:spPr>
          <a:xfrm>
            <a:off x="4987832" y="1604729"/>
            <a:ext cx="2921185" cy="446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3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332656"/>
            <a:ext cx="5256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中心服务器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069991" y="1141463"/>
            <a:ext cx="317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服务器运行截图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36712" y="1086063"/>
            <a:ext cx="2992313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服务器开发</a:t>
            </a:r>
            <a:endParaRPr kumimoji="0" lang="en-US" altLang="zh-CN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69491" y="1504607"/>
            <a:ext cx="5302734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开发环境： </a:t>
            </a:r>
            <a:endParaRPr kumimoji="0" lang="en-US" altLang="zh-CN" sz="1400" b="1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  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平台：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Ubuntu14.04 +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Vim + g++</a:t>
            </a: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 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语言：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C/C++(</a:t>
            </a:r>
            <a:r>
              <a:rPr lang="zh-CN" altLang="en-US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通信控制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69491" y="2694082"/>
            <a:ext cx="4000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程序框架：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1396104" y="3014931"/>
            <a:ext cx="2823400" cy="3495032"/>
            <a:chOff x="1309687" y="3085405"/>
            <a:chExt cx="2823400" cy="3495032"/>
          </a:xfrm>
        </p:grpSpPr>
        <p:sp>
          <p:nvSpPr>
            <p:cNvPr id="9" name="圆角矩形 8"/>
            <p:cNvSpPr/>
            <p:nvPr/>
          </p:nvSpPr>
          <p:spPr>
            <a:xfrm>
              <a:off x="2155031" y="3085405"/>
              <a:ext cx="885825" cy="29580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初始化</a:t>
              </a: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1318022" y="3894542"/>
              <a:ext cx="962025" cy="46672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建立本地前台</a:t>
              </a:r>
              <a:r>
                <a:rPr kumimoji="0" lang="en-US" altLang="zh-CN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server</a:t>
              </a:r>
              <a:endPara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1309687" y="4601141"/>
              <a:ext cx="978694" cy="46672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altLang="zh-CN" sz="1100" dirty="0" err="1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epoll</a:t>
              </a:r>
              <a:r>
                <a:rPr lang="zh-CN" altLang="en-US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监听</a:t>
              </a:r>
              <a:r>
                <a:rPr lang="en-US" altLang="zh-CN" sz="11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PC</a:t>
              </a:r>
              <a:r>
                <a:rPr lang="zh-CN" altLang="en-US" sz="11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客户端</a:t>
              </a: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2907652" y="3895756"/>
              <a:ext cx="962025" cy="46672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建立本地后台</a:t>
              </a:r>
              <a:r>
                <a:rPr lang="en-US" altLang="zh-CN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client</a:t>
              </a:r>
              <a:endPara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2896934" y="4594629"/>
              <a:ext cx="962025" cy="46672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100" dirty="0" err="1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epoll</a:t>
              </a:r>
              <a:r>
                <a:rPr lang="zh-CN" altLang="en-US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监听采集设备</a:t>
              </a:r>
              <a:endPara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5" name="肘形连接符 4"/>
            <p:cNvCxnSpPr>
              <a:stCxn id="9" idx="2"/>
              <a:endCxn id="10" idx="0"/>
            </p:cNvCxnSpPr>
            <p:nvPr/>
          </p:nvCxnSpPr>
          <p:spPr>
            <a:xfrm rot="5400000">
              <a:off x="1941824" y="3238421"/>
              <a:ext cx="513333" cy="798909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1919283" y="3410302"/>
              <a:ext cx="6953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主进程</a:t>
              </a:r>
              <a:endPara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2747958" y="3423560"/>
              <a:ext cx="6953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子</a:t>
              </a:r>
              <a:r>
                <a:rPr lang="zh-CN" altLang="en-US" sz="11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进程</a:t>
              </a:r>
              <a:endPara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0" name="直接箭头连接符 19"/>
            <p:cNvCxnSpPr>
              <a:stCxn id="10" idx="3"/>
              <a:endCxn id="12" idx="1"/>
            </p:cNvCxnSpPr>
            <p:nvPr/>
          </p:nvCxnSpPr>
          <p:spPr>
            <a:xfrm>
              <a:off x="2280047" y="4127905"/>
              <a:ext cx="627605" cy="12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2376484" y="3930229"/>
              <a:ext cx="74294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连接</a:t>
              </a:r>
              <a:endPara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2" name="直接箭头连接符 41"/>
            <p:cNvCxnSpPr>
              <a:stCxn id="10" idx="2"/>
              <a:endCxn id="11" idx="0"/>
            </p:cNvCxnSpPr>
            <p:nvPr/>
          </p:nvCxnSpPr>
          <p:spPr>
            <a:xfrm flipH="1">
              <a:off x="1799034" y="4361267"/>
              <a:ext cx="1" cy="2398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箭头连接符 43"/>
            <p:cNvCxnSpPr>
              <a:stCxn id="12" idx="2"/>
              <a:endCxn id="13" idx="0"/>
            </p:cNvCxnSpPr>
            <p:nvPr/>
          </p:nvCxnSpPr>
          <p:spPr>
            <a:xfrm flipH="1">
              <a:off x="3377947" y="4362481"/>
              <a:ext cx="10718" cy="2321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圆角矩形 52"/>
            <p:cNvSpPr/>
            <p:nvPr/>
          </p:nvSpPr>
          <p:spPr>
            <a:xfrm>
              <a:off x="1309687" y="5309799"/>
              <a:ext cx="978694" cy="33489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zh-CN" altLang="en-US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广播数据</a:t>
              </a:r>
              <a:endPara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圆角矩形 53"/>
            <p:cNvSpPr/>
            <p:nvPr/>
          </p:nvSpPr>
          <p:spPr>
            <a:xfrm>
              <a:off x="2888599" y="5303287"/>
              <a:ext cx="978694" cy="34141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zh-CN" altLang="en-US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接收到数据</a:t>
              </a:r>
              <a:r>
                <a:rPr lang="en-US" altLang="zh-CN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6" name="直接箭头连接符 55"/>
            <p:cNvCxnSpPr>
              <a:stCxn id="54" idx="1"/>
              <a:endCxn id="53" idx="3"/>
            </p:cNvCxnSpPr>
            <p:nvPr/>
          </p:nvCxnSpPr>
          <p:spPr>
            <a:xfrm flipH="1">
              <a:off x="2288381" y="5473993"/>
              <a:ext cx="600218" cy="325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文本框 56"/>
            <p:cNvSpPr txBox="1"/>
            <p:nvPr/>
          </p:nvSpPr>
          <p:spPr>
            <a:xfrm>
              <a:off x="2369204" y="5240567"/>
              <a:ext cx="74294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yes</a:t>
              </a:r>
              <a:endPara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9" name="直接箭头连接符 58"/>
            <p:cNvCxnSpPr>
              <a:stCxn id="13" idx="2"/>
              <a:endCxn id="54" idx="0"/>
            </p:cNvCxnSpPr>
            <p:nvPr/>
          </p:nvCxnSpPr>
          <p:spPr>
            <a:xfrm flipH="1">
              <a:off x="3377946" y="5061354"/>
              <a:ext cx="1" cy="2419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文本框 61"/>
            <p:cNvSpPr txBox="1"/>
            <p:nvPr/>
          </p:nvSpPr>
          <p:spPr>
            <a:xfrm>
              <a:off x="3729468" y="5028252"/>
              <a:ext cx="4036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no</a:t>
              </a:r>
              <a:endPara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5" name="直接箭头连接符 64"/>
            <p:cNvCxnSpPr>
              <a:stCxn id="11" idx="2"/>
              <a:endCxn id="53" idx="0"/>
            </p:cNvCxnSpPr>
            <p:nvPr/>
          </p:nvCxnSpPr>
          <p:spPr>
            <a:xfrm>
              <a:off x="1799034" y="5067866"/>
              <a:ext cx="0" cy="2419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肘形连接符 66"/>
            <p:cNvCxnSpPr>
              <a:stCxn id="53" idx="1"/>
              <a:endCxn id="11" idx="1"/>
            </p:cNvCxnSpPr>
            <p:nvPr/>
          </p:nvCxnSpPr>
          <p:spPr>
            <a:xfrm rot="10800000">
              <a:off x="1309687" y="4834505"/>
              <a:ext cx="12700" cy="642745"/>
            </a:xfrm>
            <a:prstGeom prst="bentConnector3">
              <a:avLst>
                <a:gd name="adj1" fmla="val 1125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肘形连接符 79"/>
            <p:cNvCxnSpPr>
              <a:stCxn id="54" idx="3"/>
              <a:endCxn id="13" idx="3"/>
            </p:cNvCxnSpPr>
            <p:nvPr/>
          </p:nvCxnSpPr>
          <p:spPr>
            <a:xfrm flipH="1" flipV="1">
              <a:off x="3858959" y="4827992"/>
              <a:ext cx="8334" cy="646001"/>
            </a:xfrm>
            <a:prstGeom prst="bentConnector3">
              <a:avLst>
                <a:gd name="adj1" fmla="val -274298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肘形连接符 84"/>
            <p:cNvCxnSpPr>
              <a:stCxn id="9" idx="2"/>
              <a:endCxn id="12" idx="0"/>
            </p:cNvCxnSpPr>
            <p:nvPr/>
          </p:nvCxnSpPr>
          <p:spPr>
            <a:xfrm rot="16200000" flipH="1">
              <a:off x="2736031" y="3243121"/>
              <a:ext cx="514547" cy="790721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圆角矩形 88"/>
            <p:cNvSpPr/>
            <p:nvPr/>
          </p:nvSpPr>
          <p:spPr>
            <a:xfrm>
              <a:off x="2150127" y="5771723"/>
              <a:ext cx="962025" cy="33835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ctrl+c</a:t>
              </a:r>
              <a:r>
                <a:rPr lang="en-US" altLang="zh-CN" sz="11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1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按下</a:t>
              </a:r>
              <a:endPara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圆角矩形 89"/>
            <p:cNvSpPr/>
            <p:nvPr/>
          </p:nvSpPr>
          <p:spPr>
            <a:xfrm>
              <a:off x="2150127" y="6267235"/>
              <a:ext cx="962025" cy="31320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退出</a:t>
              </a:r>
              <a:endPara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2" name="直接箭头连接符 91"/>
            <p:cNvCxnSpPr>
              <a:stCxn id="89" idx="2"/>
              <a:endCxn id="90" idx="0"/>
            </p:cNvCxnSpPr>
            <p:nvPr/>
          </p:nvCxnSpPr>
          <p:spPr>
            <a:xfrm>
              <a:off x="2631140" y="6110082"/>
              <a:ext cx="0" cy="1571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8"/>
          <a:stretch/>
        </p:blipFill>
        <p:spPr>
          <a:xfrm>
            <a:off x="4955137" y="1796382"/>
            <a:ext cx="3677846" cy="421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9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332656"/>
            <a:ext cx="5256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PC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客户端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6712" y="1086063"/>
            <a:ext cx="2992313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</a:t>
            </a: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PC</a:t>
            </a: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客户端开发</a:t>
            </a:r>
            <a:endParaRPr kumimoji="0" lang="en-US" altLang="zh-CN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69491" y="1554195"/>
            <a:ext cx="53027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开发环境： </a:t>
            </a:r>
            <a:endParaRPr kumimoji="0" lang="en-US" altLang="zh-CN" sz="1400" b="1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  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平台：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Ubuntu14.04 +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</a:t>
            </a:r>
            <a:r>
              <a:rPr lang="en-US" altLang="zh-CN" sz="14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Qt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Creator 5.7</a:t>
            </a: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 </a:t>
            </a:r>
            <a:r>
              <a:rPr kumimoji="0" lang="zh-CN" altLang="en-US" sz="1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语言：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C++(</a:t>
            </a:r>
            <a:r>
              <a:rPr lang="en-US" altLang="zh-CN" sz="1400" noProof="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GUI</a:t>
            </a:r>
            <a:r>
              <a:rPr lang="zh-CN" altLang="en-US" sz="1400" noProof="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、通信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zh-CN" altLang="en-US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  </a:t>
            </a:r>
            <a:r>
              <a:rPr lang="en-US" altLang="zh-CN" sz="14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QCustomPlot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绘图</a:t>
            </a:r>
            <a:r>
              <a: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  </a:t>
            </a: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153025" y="1075771"/>
            <a:ext cx="317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PC</a:t>
            </a: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客户端运行截图</a:t>
            </a:r>
          </a:p>
        </p:txBody>
      </p:sp>
      <p:grpSp>
        <p:nvGrpSpPr>
          <p:cNvPr id="93" name="组合 92"/>
          <p:cNvGrpSpPr/>
          <p:nvPr/>
        </p:nvGrpSpPr>
        <p:grpSpPr>
          <a:xfrm>
            <a:off x="1069491" y="3142871"/>
            <a:ext cx="4000500" cy="2669315"/>
            <a:chOff x="1069491" y="2742821"/>
            <a:chExt cx="4000500" cy="2669315"/>
          </a:xfrm>
        </p:grpSpPr>
        <p:sp>
          <p:nvSpPr>
            <p:cNvPr id="8" name="文本框 7"/>
            <p:cNvSpPr txBox="1"/>
            <p:nvPr/>
          </p:nvSpPr>
          <p:spPr>
            <a:xfrm>
              <a:off x="1069491" y="2742821"/>
              <a:ext cx="40005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程序框架：</a:t>
              </a:r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1650897" y="3192638"/>
              <a:ext cx="885825" cy="33632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初始化</a:t>
              </a:r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2689431" y="3793203"/>
              <a:ext cx="939594" cy="33842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05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连接服务器</a:t>
              </a:r>
              <a:endPara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1650896" y="4437984"/>
              <a:ext cx="885825" cy="345608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1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收到</a:t>
              </a:r>
              <a:r>
                <a:rPr lang="zh-CN" altLang="en-US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r>
                <a:rPr lang="en-US" altLang="zh-CN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?</a:t>
              </a:r>
              <a:endPara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圆角矩形 34"/>
            <p:cNvSpPr/>
            <p:nvPr/>
          </p:nvSpPr>
          <p:spPr>
            <a:xfrm>
              <a:off x="1650896" y="5073707"/>
              <a:ext cx="885825" cy="33842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绘数据图</a:t>
              </a:r>
              <a:endPara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8" name="直接箭头连接符 17"/>
            <p:cNvCxnSpPr>
              <a:stCxn id="34" idx="2"/>
              <a:endCxn id="35" idx="0"/>
            </p:cNvCxnSpPr>
            <p:nvPr/>
          </p:nvCxnSpPr>
          <p:spPr>
            <a:xfrm>
              <a:off x="2093809" y="4783592"/>
              <a:ext cx="0" cy="2901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圆角矩形 47"/>
            <p:cNvSpPr/>
            <p:nvPr/>
          </p:nvSpPr>
          <p:spPr>
            <a:xfrm>
              <a:off x="1650896" y="3793203"/>
              <a:ext cx="885825" cy="33842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GUI</a:t>
              </a:r>
              <a:r>
                <a:rPr lang="zh-CN" altLang="en-US" sz="11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显示</a:t>
              </a:r>
              <a:endPara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9" name="直接箭头连接符 38"/>
            <p:cNvCxnSpPr>
              <a:stCxn id="48" idx="3"/>
              <a:endCxn id="33" idx="1"/>
            </p:cNvCxnSpPr>
            <p:nvPr/>
          </p:nvCxnSpPr>
          <p:spPr>
            <a:xfrm>
              <a:off x="2536721" y="3962418"/>
              <a:ext cx="1527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肘形连接符 70"/>
            <p:cNvCxnSpPr>
              <a:stCxn id="33" idx="2"/>
              <a:endCxn id="34" idx="3"/>
            </p:cNvCxnSpPr>
            <p:nvPr/>
          </p:nvCxnSpPr>
          <p:spPr>
            <a:xfrm rot="5400000">
              <a:off x="2608397" y="4059957"/>
              <a:ext cx="479156" cy="62250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文本框 71"/>
            <p:cNvSpPr txBox="1"/>
            <p:nvPr/>
          </p:nvSpPr>
          <p:spPr>
            <a:xfrm>
              <a:off x="2754416" y="4352074"/>
              <a:ext cx="1871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y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7" name="肘形连接符 76"/>
            <p:cNvCxnSpPr>
              <a:stCxn id="34" idx="1"/>
              <a:endCxn id="48" idx="1"/>
            </p:cNvCxnSpPr>
            <p:nvPr/>
          </p:nvCxnSpPr>
          <p:spPr>
            <a:xfrm rot="10800000">
              <a:off x="1650896" y="3962418"/>
              <a:ext cx="12700" cy="648370"/>
            </a:xfrm>
            <a:prstGeom prst="bentConnector3">
              <a:avLst>
                <a:gd name="adj1" fmla="val 180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肘形连接符 78"/>
            <p:cNvCxnSpPr>
              <a:stCxn id="35" idx="1"/>
              <a:endCxn id="48" idx="1"/>
            </p:cNvCxnSpPr>
            <p:nvPr/>
          </p:nvCxnSpPr>
          <p:spPr>
            <a:xfrm rot="10800000">
              <a:off x="1650896" y="3962418"/>
              <a:ext cx="12700" cy="1280504"/>
            </a:xfrm>
            <a:prstGeom prst="bentConnector3">
              <a:avLst>
                <a:gd name="adj1" fmla="val 180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文本框 85"/>
            <p:cNvSpPr txBox="1"/>
            <p:nvPr/>
          </p:nvSpPr>
          <p:spPr>
            <a:xfrm>
              <a:off x="2039309" y="4762404"/>
              <a:ext cx="1871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y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1412770" y="4386278"/>
              <a:ext cx="1871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2" name="直接箭头连接符 81"/>
            <p:cNvCxnSpPr>
              <a:stCxn id="9" idx="2"/>
              <a:endCxn id="48" idx="0"/>
            </p:cNvCxnSpPr>
            <p:nvPr/>
          </p:nvCxnSpPr>
          <p:spPr>
            <a:xfrm flipH="1">
              <a:off x="2093809" y="3528958"/>
              <a:ext cx="1" cy="2642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箭头连接符 90"/>
            <p:cNvCxnSpPr>
              <a:stCxn id="48" idx="2"/>
              <a:endCxn id="34" idx="0"/>
            </p:cNvCxnSpPr>
            <p:nvPr/>
          </p:nvCxnSpPr>
          <p:spPr>
            <a:xfrm>
              <a:off x="2093809" y="4131632"/>
              <a:ext cx="0" cy="3063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525" y="1850734"/>
            <a:ext cx="4728820" cy="382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941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332656"/>
            <a:ext cx="5256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运行演示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66750" y="1150679"/>
            <a:ext cx="57721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源代码地址：  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hlinkClick r:id="rId2"/>
              </a:rPr>
              <a:t>基于智能手机的传感数据采集系统</a:t>
            </a:r>
            <a:endParaRPr kumimoji="0" lang="en-US" altLang="zh-CN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66750" y="1618941"/>
            <a:ext cx="742533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运行步骤：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Wingdings" panose="05000000000000000000" pitchFamily="2" charset="2"/>
              </a:rPr>
              <a:t>       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Wingdings" panose="05000000000000000000" pitchFamily="2" charset="2"/>
              </a:rPr>
              <a:t>以下操作均需保证各设备网络畅通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Wingdings" panose="05000000000000000000" pitchFamily="2" charset="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Server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目录下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输入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./server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”启动服务器端，此时会显示本机</a:t>
            </a:r>
            <a:r>
              <a:rPr kumimoji="0" lang="en-US" altLang="zh-CN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ip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地址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如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45.78.14.139)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、采集设备监听端口“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12345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”、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PC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客户端监听端口“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123456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”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;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智能手机安装</a:t>
            </a:r>
            <a:r>
              <a:rPr kumimoji="0" lang="en-US" altLang="zh-CN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MobileClient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/app/app-</a:t>
            </a:r>
            <a:r>
              <a:rPr kumimoji="0" lang="en-US" altLang="zh-CN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release.apk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,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系统要求大于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4.2.0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，输入服务器地址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如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45.78.14.139)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、采集设备监听端口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(12345), 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本机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Id(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自定义，如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0)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，点击连接；</a:t>
            </a: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Ubuntu 14.04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下启动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”</a:t>
            </a:r>
            <a:r>
              <a:rPr kumimoji="0" lang="en-US" altLang="zh-CN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PCClient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/build-client-Desktop_Qt_5_6_1_GCC_64bit-Debug/client”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，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输入服务器地址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如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45.78.14.139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PC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客户端监听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端口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如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123456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），点击连接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;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进行测试：如晃动手机、动态接入断开手机、动态接入断开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PC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客户端、选择显示数据等；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49128" y="5503523"/>
            <a:ext cx="8139500" cy="338554"/>
            <a:chOff x="666750" y="5503524"/>
            <a:chExt cx="8139500" cy="338554"/>
          </a:xfrm>
        </p:grpSpPr>
        <p:sp>
          <p:nvSpPr>
            <p:cNvPr id="6" name="文本框 5"/>
            <p:cNvSpPr txBox="1"/>
            <p:nvPr/>
          </p:nvSpPr>
          <p:spPr>
            <a:xfrm>
              <a:off x="666750" y="5503524"/>
              <a:ext cx="61912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演示视频</a:t>
              </a: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：</a:t>
              </a: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1886466" y="5503524"/>
              <a:ext cx="69197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hlinkClick r:id="rId2"/>
                </a:rPr>
                <a:t>演示视频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033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332656"/>
            <a:ext cx="5256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运行演示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IMG_01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4" y="1112108"/>
            <a:ext cx="9129358" cy="51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83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8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183</TotalTime>
  <Words>508</Words>
  <Application>Microsoft Office PowerPoint</Application>
  <PresentationFormat>全屏显示(4:3)</PresentationFormat>
  <Paragraphs>104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4" baseType="lpstr">
      <vt:lpstr>Cantarell</vt:lpstr>
      <vt:lpstr>等线</vt:lpstr>
      <vt:lpstr>等线 Light</vt:lpstr>
      <vt:lpstr>STXihei</vt:lpstr>
      <vt:lpstr>宋体</vt:lpstr>
      <vt:lpstr>微软雅黑</vt:lpstr>
      <vt:lpstr>Arial</vt:lpstr>
      <vt:lpstr>Calibri</vt:lpstr>
      <vt:lpstr>Calibri Light</vt:lpstr>
      <vt:lpstr>Cambria Math</vt:lpstr>
      <vt:lpstr>Wingdings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Frank</dc:creator>
  <cp:lastModifiedBy>Frank</cp:lastModifiedBy>
  <cp:revision>21</cp:revision>
  <dcterms:created xsi:type="dcterms:W3CDTF">2016-06-26T05:32:36Z</dcterms:created>
  <dcterms:modified xsi:type="dcterms:W3CDTF">2016-06-26T10:05:14Z</dcterms:modified>
</cp:coreProperties>
</file>